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notesMasterIdLst>
    <p:notesMasterId r:id="rId6"/>
  </p:notesMasterIdLst>
  <p:handoutMasterIdLst>
    <p:handoutMasterId r:id="rId7"/>
  </p:handoutMasterIdLst>
  <p:sldIdLst>
    <p:sldId id="259" r:id="rId5"/>
  </p:sldIdLst>
  <p:sldSz cx="7559675" cy="10691813"/>
  <p:notesSz cx="6669088" cy="9872663"/>
  <p:defaultTextStyle>
    <a:defPPr>
      <a:defRPr lang="en-US"/>
    </a:defPPr>
    <a:lvl1pPr marL="0" algn="l" defTabSz="497754" rtl="0" eaLnBrk="1" latinLnBrk="0" hangingPunct="1">
      <a:defRPr sz="1960" kern="1200">
        <a:solidFill>
          <a:schemeClr val="tx1"/>
        </a:solidFill>
        <a:latin typeface="+mn-lt"/>
        <a:ea typeface="+mn-ea"/>
        <a:cs typeface="+mn-cs"/>
      </a:defRPr>
    </a:lvl1pPr>
    <a:lvl2pPr marL="497754" algn="l" defTabSz="497754" rtl="0" eaLnBrk="1" latinLnBrk="0" hangingPunct="1">
      <a:defRPr sz="1960" kern="1200">
        <a:solidFill>
          <a:schemeClr val="tx1"/>
        </a:solidFill>
        <a:latin typeface="+mn-lt"/>
        <a:ea typeface="+mn-ea"/>
        <a:cs typeface="+mn-cs"/>
      </a:defRPr>
    </a:lvl2pPr>
    <a:lvl3pPr marL="995507" algn="l" defTabSz="497754" rtl="0" eaLnBrk="1" latinLnBrk="0" hangingPunct="1">
      <a:defRPr sz="1960" kern="1200">
        <a:solidFill>
          <a:schemeClr val="tx1"/>
        </a:solidFill>
        <a:latin typeface="+mn-lt"/>
        <a:ea typeface="+mn-ea"/>
        <a:cs typeface="+mn-cs"/>
      </a:defRPr>
    </a:lvl3pPr>
    <a:lvl4pPr marL="1493261" algn="l" defTabSz="497754" rtl="0" eaLnBrk="1" latinLnBrk="0" hangingPunct="1">
      <a:defRPr sz="1960" kern="1200">
        <a:solidFill>
          <a:schemeClr val="tx1"/>
        </a:solidFill>
        <a:latin typeface="+mn-lt"/>
        <a:ea typeface="+mn-ea"/>
        <a:cs typeface="+mn-cs"/>
      </a:defRPr>
    </a:lvl4pPr>
    <a:lvl5pPr marL="1991015" algn="l" defTabSz="497754" rtl="0" eaLnBrk="1" latinLnBrk="0" hangingPunct="1">
      <a:defRPr sz="1960" kern="1200">
        <a:solidFill>
          <a:schemeClr val="tx1"/>
        </a:solidFill>
        <a:latin typeface="+mn-lt"/>
        <a:ea typeface="+mn-ea"/>
        <a:cs typeface="+mn-cs"/>
      </a:defRPr>
    </a:lvl5pPr>
    <a:lvl6pPr marL="2488768" algn="l" defTabSz="497754" rtl="0" eaLnBrk="1" latinLnBrk="0" hangingPunct="1">
      <a:defRPr sz="1960" kern="1200">
        <a:solidFill>
          <a:schemeClr val="tx1"/>
        </a:solidFill>
        <a:latin typeface="+mn-lt"/>
        <a:ea typeface="+mn-ea"/>
        <a:cs typeface="+mn-cs"/>
      </a:defRPr>
    </a:lvl6pPr>
    <a:lvl7pPr marL="2986522" algn="l" defTabSz="497754" rtl="0" eaLnBrk="1" latinLnBrk="0" hangingPunct="1">
      <a:defRPr sz="1960" kern="1200">
        <a:solidFill>
          <a:schemeClr val="tx1"/>
        </a:solidFill>
        <a:latin typeface="+mn-lt"/>
        <a:ea typeface="+mn-ea"/>
        <a:cs typeface="+mn-cs"/>
      </a:defRPr>
    </a:lvl7pPr>
    <a:lvl8pPr marL="3484275" algn="l" defTabSz="497754" rtl="0" eaLnBrk="1" latinLnBrk="0" hangingPunct="1">
      <a:defRPr sz="1960" kern="1200">
        <a:solidFill>
          <a:schemeClr val="tx1"/>
        </a:solidFill>
        <a:latin typeface="+mn-lt"/>
        <a:ea typeface="+mn-ea"/>
        <a:cs typeface="+mn-cs"/>
      </a:defRPr>
    </a:lvl8pPr>
    <a:lvl9pPr marL="3982029" algn="l" defTabSz="497754" rtl="0" eaLnBrk="1" latinLnBrk="0" hangingPunct="1">
      <a:defRPr sz="1960" kern="1200">
        <a:solidFill>
          <a:schemeClr val="tx1"/>
        </a:solidFill>
        <a:latin typeface="+mn-lt"/>
        <a:ea typeface="+mn-ea"/>
        <a:cs typeface="+mn-cs"/>
      </a:defRPr>
    </a:lvl9pPr>
  </p:defaultTextStyle>
  <p:extLst>
    <p:ext uri="{EFAFB233-063F-42B5-8137-9DF3F51BA10A}">
      <p15:sldGuideLst xmlns:p15="http://schemas.microsoft.com/office/powerpoint/2012/main">
        <p15:guide id="2" pos="2381" userDrawn="1">
          <p15:clr>
            <a:srgbClr val="A4A3A4"/>
          </p15:clr>
        </p15:guide>
        <p15:guide id="3" orient="horz" pos="33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2259"/>
    <a:srgbClr val="ED1A37"/>
    <a:srgbClr val="DF3A42"/>
    <a:srgbClr val="F2B800"/>
    <a:srgbClr val="474B53"/>
    <a:srgbClr val="191E28"/>
    <a:srgbClr val="E75B2B"/>
    <a:srgbClr val="F47200"/>
    <a:srgbClr val="E28D17"/>
    <a:srgbClr val="D5A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FFB340-E1C3-4AA3-88E9-0B07943E5501}" v="5" dt="2024-06-25T13:16:43.7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59" autoAdjust="0"/>
    <p:restoredTop sz="95455"/>
  </p:normalViewPr>
  <p:slideViewPr>
    <p:cSldViewPr snapToGrid="0" showGuides="1">
      <p:cViewPr varScale="1">
        <p:scale>
          <a:sx n="67" d="100"/>
          <a:sy n="67" d="100"/>
        </p:scale>
        <p:origin x="2262" y="66"/>
      </p:cViewPr>
      <p:guideLst>
        <p:guide pos="2381"/>
        <p:guide orient="horz" pos="3368"/>
      </p:guideLst>
    </p:cSldViewPr>
  </p:slideViewPr>
  <p:notesTextViewPr>
    <p:cViewPr>
      <p:scale>
        <a:sx n="3" d="2"/>
        <a:sy n="3" d="2"/>
      </p:scale>
      <p:origin x="0" y="0"/>
    </p:cViewPr>
  </p:notesTextViewPr>
  <p:notesViewPr>
    <p:cSldViewPr snapToGrid="0" showGuides="1">
      <p:cViewPr varScale="1">
        <p:scale>
          <a:sx n="55" d="100"/>
          <a:sy n="55" d="100"/>
        </p:scale>
        <p:origin x="288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7E1F32-670E-42A1-BB79-BE7CF13D3D4C}"/>
              </a:ext>
            </a:extLst>
          </p:cNvPr>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ru-RU"/>
          </a:p>
        </p:txBody>
      </p:sp>
      <p:sp>
        <p:nvSpPr>
          <p:cNvPr id="3" name="Date Placeholder 2">
            <a:extLst>
              <a:ext uri="{FF2B5EF4-FFF2-40B4-BE49-F238E27FC236}">
                <a16:creationId xmlns:a16="http://schemas.microsoft.com/office/drawing/2014/main" id="{37952D9F-355D-4E4D-9520-4A19B2947623}"/>
              </a:ext>
            </a:extLst>
          </p:cNvPr>
          <p:cNvSpPr>
            <a:spLocks noGrp="1"/>
          </p:cNvSpPr>
          <p:nvPr>
            <p:ph type="dt" sz="quarter" idx="1"/>
          </p:nvPr>
        </p:nvSpPr>
        <p:spPr>
          <a:xfrm>
            <a:off x="3777607" y="0"/>
            <a:ext cx="2889938" cy="495348"/>
          </a:xfrm>
          <a:prstGeom prst="rect">
            <a:avLst/>
          </a:prstGeom>
        </p:spPr>
        <p:txBody>
          <a:bodyPr vert="horz" lIns="91440" tIns="45720" rIns="91440" bIns="45720" rtlCol="0"/>
          <a:lstStyle>
            <a:lvl1pPr algn="r">
              <a:defRPr sz="1200"/>
            </a:lvl1pPr>
          </a:lstStyle>
          <a:p>
            <a:fld id="{2323F10A-5BE5-4EE5-83A9-FC7FBAB5AC38}" type="datetimeFigureOut">
              <a:rPr lang="ru-RU" smtClean="0"/>
              <a:t>25.06.2024</a:t>
            </a:fld>
            <a:endParaRPr lang="ru-RU"/>
          </a:p>
        </p:txBody>
      </p:sp>
      <p:sp>
        <p:nvSpPr>
          <p:cNvPr id="4" name="Footer Placeholder 3">
            <a:extLst>
              <a:ext uri="{FF2B5EF4-FFF2-40B4-BE49-F238E27FC236}">
                <a16:creationId xmlns:a16="http://schemas.microsoft.com/office/drawing/2014/main" id="{9C1D824E-CABD-4018-B1C4-F54DF49C3C83}"/>
              </a:ext>
            </a:extLst>
          </p:cNvPr>
          <p:cNvSpPr>
            <a:spLocks noGrp="1"/>
          </p:cNvSpPr>
          <p:nvPr>
            <p:ph type="ftr" sz="quarter" idx="2"/>
          </p:nvPr>
        </p:nvSpPr>
        <p:spPr>
          <a:xfrm>
            <a:off x="0" y="9377317"/>
            <a:ext cx="2889938" cy="495347"/>
          </a:xfrm>
          <a:prstGeom prst="rect">
            <a:avLst/>
          </a:prstGeom>
        </p:spPr>
        <p:txBody>
          <a:bodyPr vert="horz" lIns="91440" tIns="45720" rIns="91440" bIns="45720" rtlCol="0" anchor="b"/>
          <a:lstStyle>
            <a:lvl1pPr algn="l">
              <a:defRPr sz="1200"/>
            </a:lvl1pPr>
          </a:lstStyle>
          <a:p>
            <a:endParaRPr lang="ru-RU"/>
          </a:p>
        </p:txBody>
      </p:sp>
      <p:sp>
        <p:nvSpPr>
          <p:cNvPr id="5" name="Slide Number Placeholder 4">
            <a:extLst>
              <a:ext uri="{FF2B5EF4-FFF2-40B4-BE49-F238E27FC236}">
                <a16:creationId xmlns:a16="http://schemas.microsoft.com/office/drawing/2014/main" id="{568D1F29-09CA-482E-8686-EEE88BB73D4D}"/>
              </a:ext>
            </a:extLst>
          </p:cNvPr>
          <p:cNvSpPr>
            <a:spLocks noGrp="1"/>
          </p:cNvSpPr>
          <p:nvPr>
            <p:ph type="sldNum" sz="quarter" idx="3"/>
          </p:nvPr>
        </p:nvSpPr>
        <p:spPr>
          <a:xfrm>
            <a:off x="3777607" y="9377317"/>
            <a:ext cx="2889938" cy="495347"/>
          </a:xfrm>
          <a:prstGeom prst="rect">
            <a:avLst/>
          </a:prstGeom>
        </p:spPr>
        <p:txBody>
          <a:bodyPr vert="horz" lIns="91440" tIns="45720" rIns="91440" bIns="45720" rtlCol="0" anchor="b"/>
          <a:lstStyle>
            <a:lvl1pPr algn="r">
              <a:defRPr sz="1200"/>
            </a:lvl1pPr>
          </a:lstStyle>
          <a:p>
            <a:fld id="{8869D12F-E8AC-48C0-8B1F-BD566648D8E6}" type="slidenum">
              <a:rPr lang="ru-RU" smtClean="0"/>
              <a:t>‹#›</a:t>
            </a:fld>
            <a:endParaRPr lang="ru-RU"/>
          </a:p>
        </p:txBody>
      </p:sp>
    </p:spTree>
    <p:extLst>
      <p:ext uri="{BB962C8B-B14F-4D97-AF65-F5344CB8AC3E}">
        <p14:creationId xmlns:p14="http://schemas.microsoft.com/office/powerpoint/2010/main" val="2794654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ru-RU" dirty="0"/>
          </a:p>
        </p:txBody>
      </p:sp>
      <p:sp>
        <p:nvSpPr>
          <p:cNvPr id="3" name="Date Placehold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56727D22-D115-4CF2-BE84-ED8A12B36F7E}" type="datetimeFigureOut">
              <a:rPr lang="ru-RU" smtClean="0"/>
              <a:t>25.06.2024</a:t>
            </a:fld>
            <a:endParaRPr lang="ru-RU" dirty="0"/>
          </a:p>
        </p:txBody>
      </p:sp>
      <p:sp>
        <p:nvSpPr>
          <p:cNvPr id="4" name="Slide Image Placeholder 3"/>
          <p:cNvSpPr>
            <a:spLocks noGrp="1" noRot="1" noChangeAspect="1"/>
          </p:cNvSpPr>
          <p:nvPr>
            <p:ph type="sldImg" idx="2"/>
          </p:nvPr>
        </p:nvSpPr>
        <p:spPr>
          <a:xfrm>
            <a:off x="2157413" y="1233488"/>
            <a:ext cx="2354262" cy="3332162"/>
          </a:xfrm>
          <a:prstGeom prst="rect">
            <a:avLst/>
          </a:prstGeom>
          <a:noFill/>
          <a:ln w="12700">
            <a:solidFill>
              <a:prstClr val="black"/>
            </a:solidFill>
          </a:ln>
        </p:spPr>
        <p:txBody>
          <a:bodyPr vert="horz" lIns="91440" tIns="45720" rIns="91440" bIns="45720" rtlCol="0" anchor="ctr"/>
          <a:lstStyle/>
          <a:p>
            <a:endParaRPr lang="ru-RU" dirty="0"/>
          </a:p>
        </p:txBody>
      </p:sp>
      <p:sp>
        <p:nvSpPr>
          <p:cNvPr id="5" name="Notes Placehold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ru-RU" dirty="0"/>
          </a:p>
        </p:txBody>
      </p:sp>
      <p:sp>
        <p:nvSpPr>
          <p:cNvPr id="7" name="Slide Number Placehold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C8136092-2EDF-47BF-99B1-B87430F95B70}" type="slidenum">
              <a:rPr lang="ru-RU" smtClean="0"/>
              <a:t>‹#›</a:t>
            </a:fld>
            <a:endParaRPr lang="ru-RU" dirty="0"/>
          </a:p>
        </p:txBody>
      </p:sp>
    </p:spTree>
    <p:extLst>
      <p:ext uri="{BB962C8B-B14F-4D97-AF65-F5344CB8AC3E}">
        <p14:creationId xmlns:p14="http://schemas.microsoft.com/office/powerpoint/2010/main" val="360305659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A138B0C-607A-DD43-A0FF-367F61AC1C65}"/>
              </a:ext>
            </a:extLst>
          </p:cNvPr>
          <p:cNvGrpSpPr/>
          <p:nvPr userDrawn="1"/>
        </p:nvGrpSpPr>
        <p:grpSpPr>
          <a:xfrm>
            <a:off x="5094097" y="9781613"/>
            <a:ext cx="1925827" cy="371275"/>
            <a:chOff x="959771" y="3117533"/>
            <a:chExt cx="1925827" cy="371275"/>
          </a:xfrm>
        </p:grpSpPr>
        <p:pic>
          <p:nvPicPr>
            <p:cNvPr id="91" name="Picture 90">
              <a:extLst>
                <a:ext uri="{FF2B5EF4-FFF2-40B4-BE49-F238E27FC236}">
                  <a16:creationId xmlns:a16="http://schemas.microsoft.com/office/drawing/2014/main" id="{9ECE07AD-4ECD-9E46-8A27-9C1516C0F9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1404" y="3128808"/>
              <a:ext cx="744194" cy="360000"/>
            </a:xfrm>
            <a:prstGeom prst="rect">
              <a:avLst/>
            </a:prstGeom>
          </p:spPr>
        </p:pic>
        <p:pic>
          <p:nvPicPr>
            <p:cNvPr id="93" name="Picture 92">
              <a:extLst>
                <a:ext uri="{FF2B5EF4-FFF2-40B4-BE49-F238E27FC236}">
                  <a16:creationId xmlns:a16="http://schemas.microsoft.com/office/drawing/2014/main" id="{0A1BA0C5-7A10-374D-8B8E-9A3D429901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9771" y="3117533"/>
              <a:ext cx="883961" cy="360000"/>
            </a:xfrm>
            <a:prstGeom prst="rect">
              <a:avLst/>
            </a:prstGeom>
          </p:spPr>
        </p:pic>
      </p:grpSp>
      <p:pic>
        <p:nvPicPr>
          <p:cNvPr id="94" name="Picture 93">
            <a:extLst>
              <a:ext uri="{FF2B5EF4-FFF2-40B4-BE49-F238E27FC236}">
                <a16:creationId xmlns:a16="http://schemas.microsoft.com/office/drawing/2014/main" id="{D82E1638-0496-3648-8686-320163A2A80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55027" y="563926"/>
            <a:ext cx="764897" cy="360000"/>
          </a:xfrm>
          <a:prstGeom prst="rect">
            <a:avLst/>
          </a:prstGeom>
        </p:spPr>
      </p:pic>
      <p:sp>
        <p:nvSpPr>
          <p:cNvPr id="12" name="TextBox 11">
            <a:extLst>
              <a:ext uri="{FF2B5EF4-FFF2-40B4-BE49-F238E27FC236}">
                <a16:creationId xmlns:a16="http://schemas.microsoft.com/office/drawing/2014/main" id="{DC539ACF-2600-0E42-ADCB-7AB172C03A5F}"/>
              </a:ext>
            </a:extLst>
          </p:cNvPr>
          <p:cNvSpPr txBox="1"/>
          <p:nvPr userDrawn="1"/>
        </p:nvSpPr>
        <p:spPr>
          <a:xfrm>
            <a:off x="539750" y="9881687"/>
            <a:ext cx="4370832" cy="246221"/>
          </a:xfrm>
          <a:prstGeom prst="rect">
            <a:avLst/>
          </a:prstGeom>
          <a:noFill/>
        </p:spPr>
        <p:txBody>
          <a:bodyPr wrap="square" lIns="0" tIns="0" rIns="0" bIns="0" rtlCol="0">
            <a:spAutoFit/>
          </a:bodyPr>
          <a:lstStyle/>
          <a:p>
            <a:r>
              <a:rPr lang="en-US" sz="1600" b="1" dirty="0">
                <a:solidFill>
                  <a:schemeClr val="accent1"/>
                </a:solidFill>
              </a:rPr>
              <a:t>www.essexfamilywellbeing.co.uk</a:t>
            </a:r>
          </a:p>
        </p:txBody>
      </p:sp>
      <p:pic>
        <p:nvPicPr>
          <p:cNvPr id="119" name="Picture 118">
            <a:extLst>
              <a:ext uri="{FF2B5EF4-FFF2-40B4-BE49-F238E27FC236}">
                <a16:creationId xmlns:a16="http://schemas.microsoft.com/office/drawing/2014/main" id="{4F5FC40B-4B9A-894D-9CC2-B04059E81D8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48310" y="395599"/>
            <a:ext cx="1541683" cy="774920"/>
          </a:xfrm>
          <a:prstGeom prst="rect">
            <a:avLst/>
          </a:prstGeom>
        </p:spPr>
      </p:pic>
      <p:sp>
        <p:nvSpPr>
          <p:cNvPr id="121" name="TextBox 120">
            <a:extLst>
              <a:ext uri="{FF2B5EF4-FFF2-40B4-BE49-F238E27FC236}">
                <a16:creationId xmlns:a16="http://schemas.microsoft.com/office/drawing/2014/main" id="{8764EC21-C174-D741-823E-438CD0A7D4E2}"/>
              </a:ext>
            </a:extLst>
          </p:cNvPr>
          <p:cNvSpPr txBox="1"/>
          <p:nvPr userDrawn="1"/>
        </p:nvSpPr>
        <p:spPr>
          <a:xfrm>
            <a:off x="5094097" y="9447679"/>
            <a:ext cx="2242928" cy="153888"/>
          </a:xfrm>
          <a:prstGeom prst="rect">
            <a:avLst/>
          </a:prstGeom>
          <a:noFill/>
        </p:spPr>
        <p:txBody>
          <a:bodyPr wrap="square" lIns="0" tIns="0" rIns="0" bIns="0" rtlCol="0">
            <a:spAutoFit/>
          </a:bodyPr>
          <a:lstStyle/>
          <a:p>
            <a:r>
              <a:rPr lang="en-US" sz="1000" b="0" dirty="0">
                <a:solidFill>
                  <a:schemeClr val="tx1">
                    <a:lumMod val="50000"/>
                    <a:lumOff val="50000"/>
                  </a:schemeClr>
                </a:solidFill>
              </a:rPr>
              <a:t>Services commissioned by:</a:t>
            </a:r>
          </a:p>
        </p:txBody>
      </p:sp>
    </p:spTree>
    <p:extLst>
      <p:ext uri="{BB962C8B-B14F-4D97-AF65-F5344CB8AC3E}">
        <p14:creationId xmlns:p14="http://schemas.microsoft.com/office/powerpoint/2010/main" val="4160577128"/>
      </p:ext>
    </p:extLst>
  </p:cSld>
  <p:clrMapOvr>
    <a:masterClrMapping/>
  </p:clrMapOvr>
  <p:extLst>
    <p:ext uri="{DCECCB84-F9BA-43D5-87BE-67443E8EF086}">
      <p15:sldGuideLst xmlns:p15="http://schemas.microsoft.com/office/powerpoint/2012/main">
        <p15:guide id="1" orient="horz" pos="351" userDrawn="1">
          <p15:clr>
            <a:srgbClr val="FBAE40"/>
          </p15:clr>
        </p15:guide>
        <p15:guide id="2" pos="2381" userDrawn="1">
          <p15:clr>
            <a:srgbClr val="FBAE40"/>
          </p15:clr>
        </p15:guide>
        <p15:guide id="3" pos="340" userDrawn="1">
          <p15:clr>
            <a:srgbClr val="FBAE40"/>
          </p15:clr>
        </p15:guide>
        <p15:guide id="4" pos="4422" userDrawn="1">
          <p15:clr>
            <a:srgbClr val="FBAE40"/>
          </p15:clr>
        </p15:guide>
        <p15:guide id="12" orient="horz" pos="6384" userDrawn="1">
          <p15:clr>
            <a:srgbClr val="FBAE40"/>
          </p15:clr>
        </p15:guide>
        <p15:guide id="13" orient="horz" pos="5940"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4461B41F-A714-F24E-83C0-616528CE4BF1}"/>
              </a:ext>
            </a:extLst>
          </p:cNvPr>
          <p:cNvPicPr>
            <a:picLocks noChangeAspect="1"/>
          </p:cNvPicPr>
          <p:nvPr userDrawn="1"/>
        </p:nvPicPr>
        <p:blipFill rotWithShape="1">
          <a:blip r:embed="rId2"/>
          <a:srcRect b="18677"/>
          <a:stretch/>
        </p:blipFill>
        <p:spPr>
          <a:xfrm>
            <a:off x="-17929" y="3408758"/>
            <a:ext cx="7589452" cy="7892650"/>
          </a:xfrm>
          <a:prstGeom prst="rect">
            <a:avLst/>
          </a:prstGeom>
        </p:spPr>
      </p:pic>
      <p:grpSp>
        <p:nvGrpSpPr>
          <p:cNvPr id="10" name="Group 9">
            <a:extLst>
              <a:ext uri="{FF2B5EF4-FFF2-40B4-BE49-F238E27FC236}">
                <a16:creationId xmlns:a16="http://schemas.microsoft.com/office/drawing/2014/main" id="{EA138B0C-607A-DD43-A0FF-367F61AC1C65}"/>
              </a:ext>
            </a:extLst>
          </p:cNvPr>
          <p:cNvGrpSpPr/>
          <p:nvPr userDrawn="1"/>
        </p:nvGrpSpPr>
        <p:grpSpPr>
          <a:xfrm>
            <a:off x="5094097" y="9781613"/>
            <a:ext cx="1925827" cy="371275"/>
            <a:chOff x="959771" y="3117533"/>
            <a:chExt cx="1925827" cy="371275"/>
          </a:xfrm>
        </p:grpSpPr>
        <p:pic>
          <p:nvPicPr>
            <p:cNvPr id="91" name="Picture 90">
              <a:extLst>
                <a:ext uri="{FF2B5EF4-FFF2-40B4-BE49-F238E27FC236}">
                  <a16:creationId xmlns:a16="http://schemas.microsoft.com/office/drawing/2014/main" id="{9ECE07AD-4ECD-9E46-8A27-9C1516C0F9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41404" y="3128808"/>
              <a:ext cx="744194" cy="360000"/>
            </a:xfrm>
            <a:prstGeom prst="rect">
              <a:avLst/>
            </a:prstGeom>
          </p:spPr>
        </p:pic>
        <p:pic>
          <p:nvPicPr>
            <p:cNvPr id="93" name="Picture 92">
              <a:extLst>
                <a:ext uri="{FF2B5EF4-FFF2-40B4-BE49-F238E27FC236}">
                  <a16:creationId xmlns:a16="http://schemas.microsoft.com/office/drawing/2014/main" id="{0A1BA0C5-7A10-374D-8B8E-9A3D429901C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9771" y="3117533"/>
              <a:ext cx="883961" cy="360000"/>
            </a:xfrm>
            <a:prstGeom prst="rect">
              <a:avLst/>
            </a:prstGeom>
          </p:spPr>
        </p:pic>
      </p:grpSp>
      <p:pic>
        <p:nvPicPr>
          <p:cNvPr id="94" name="Picture 93">
            <a:extLst>
              <a:ext uri="{FF2B5EF4-FFF2-40B4-BE49-F238E27FC236}">
                <a16:creationId xmlns:a16="http://schemas.microsoft.com/office/drawing/2014/main" id="{D82E1638-0496-3648-8686-320163A2A80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255027" y="563926"/>
            <a:ext cx="764897" cy="360000"/>
          </a:xfrm>
          <a:prstGeom prst="rect">
            <a:avLst/>
          </a:prstGeom>
        </p:spPr>
      </p:pic>
      <p:sp>
        <p:nvSpPr>
          <p:cNvPr id="12" name="TextBox 11">
            <a:extLst>
              <a:ext uri="{FF2B5EF4-FFF2-40B4-BE49-F238E27FC236}">
                <a16:creationId xmlns:a16="http://schemas.microsoft.com/office/drawing/2014/main" id="{DC539ACF-2600-0E42-ADCB-7AB172C03A5F}"/>
              </a:ext>
            </a:extLst>
          </p:cNvPr>
          <p:cNvSpPr txBox="1"/>
          <p:nvPr userDrawn="1"/>
        </p:nvSpPr>
        <p:spPr>
          <a:xfrm>
            <a:off x="539750" y="9881687"/>
            <a:ext cx="4370832" cy="246221"/>
          </a:xfrm>
          <a:prstGeom prst="rect">
            <a:avLst/>
          </a:prstGeom>
          <a:noFill/>
        </p:spPr>
        <p:txBody>
          <a:bodyPr wrap="square" lIns="0" tIns="0" rIns="0" bIns="0" rtlCol="0">
            <a:spAutoFit/>
          </a:bodyPr>
          <a:lstStyle/>
          <a:p>
            <a:r>
              <a:rPr lang="en-US" sz="1600" b="1" dirty="0">
                <a:solidFill>
                  <a:schemeClr val="accent1"/>
                </a:solidFill>
              </a:rPr>
              <a:t>www.essexfamilywellbeing.co.uk</a:t>
            </a:r>
          </a:p>
        </p:txBody>
      </p:sp>
      <p:pic>
        <p:nvPicPr>
          <p:cNvPr id="119" name="Picture 118">
            <a:extLst>
              <a:ext uri="{FF2B5EF4-FFF2-40B4-BE49-F238E27FC236}">
                <a16:creationId xmlns:a16="http://schemas.microsoft.com/office/drawing/2014/main" id="{4F5FC40B-4B9A-894D-9CC2-B04059E81D8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8310" y="395599"/>
            <a:ext cx="1541683" cy="774920"/>
          </a:xfrm>
          <a:prstGeom prst="rect">
            <a:avLst/>
          </a:prstGeom>
        </p:spPr>
      </p:pic>
      <p:sp>
        <p:nvSpPr>
          <p:cNvPr id="11" name="TextBox 10">
            <a:extLst>
              <a:ext uri="{FF2B5EF4-FFF2-40B4-BE49-F238E27FC236}">
                <a16:creationId xmlns:a16="http://schemas.microsoft.com/office/drawing/2014/main" id="{BDD47251-2DF0-E440-A290-23971D42C962}"/>
              </a:ext>
            </a:extLst>
          </p:cNvPr>
          <p:cNvSpPr txBox="1"/>
          <p:nvPr userDrawn="1"/>
        </p:nvSpPr>
        <p:spPr>
          <a:xfrm>
            <a:off x="5094097" y="9447679"/>
            <a:ext cx="2242928" cy="153888"/>
          </a:xfrm>
          <a:prstGeom prst="rect">
            <a:avLst/>
          </a:prstGeom>
          <a:noFill/>
        </p:spPr>
        <p:txBody>
          <a:bodyPr wrap="square" lIns="0" tIns="0" rIns="0" bIns="0" rtlCol="0">
            <a:spAutoFit/>
          </a:bodyPr>
          <a:lstStyle/>
          <a:p>
            <a:r>
              <a:rPr lang="en-US" sz="1000" b="0" dirty="0">
                <a:solidFill>
                  <a:schemeClr val="bg1"/>
                </a:solidFill>
              </a:rPr>
              <a:t>Services commissioned by:</a:t>
            </a:r>
          </a:p>
        </p:txBody>
      </p:sp>
    </p:spTree>
    <p:extLst>
      <p:ext uri="{BB962C8B-B14F-4D97-AF65-F5344CB8AC3E}">
        <p14:creationId xmlns:p14="http://schemas.microsoft.com/office/powerpoint/2010/main" val="1970017357"/>
      </p:ext>
    </p:extLst>
  </p:cSld>
  <p:clrMapOvr>
    <a:masterClrMapping/>
  </p:clrMapOvr>
  <p:extLst>
    <p:ext uri="{DCECCB84-F9BA-43D5-87BE-67443E8EF086}">
      <p15:sldGuideLst xmlns:p15="http://schemas.microsoft.com/office/powerpoint/2012/main">
        <p15:guide id="1" orient="horz" pos="351">
          <p15:clr>
            <a:srgbClr val="FBAE40"/>
          </p15:clr>
        </p15:guide>
        <p15:guide id="2" pos="2381">
          <p15:clr>
            <a:srgbClr val="FBAE40"/>
          </p15:clr>
        </p15:guide>
        <p15:guide id="3" pos="340">
          <p15:clr>
            <a:srgbClr val="FBAE40"/>
          </p15:clr>
        </p15:guide>
        <p15:guide id="4" pos="4422">
          <p15:clr>
            <a:srgbClr val="FBAE40"/>
          </p15:clr>
        </p15:guide>
        <p15:guide id="12" orient="horz" pos="6384">
          <p15:clr>
            <a:srgbClr val="FBAE40"/>
          </p15:clr>
        </p15:guide>
        <p15:guide id="13" orient="horz" pos="5940">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tx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A138B0C-607A-DD43-A0FF-367F61AC1C65}"/>
              </a:ext>
            </a:extLst>
          </p:cNvPr>
          <p:cNvGrpSpPr/>
          <p:nvPr userDrawn="1"/>
        </p:nvGrpSpPr>
        <p:grpSpPr>
          <a:xfrm>
            <a:off x="5094097" y="9781613"/>
            <a:ext cx="1925827" cy="371275"/>
            <a:chOff x="959771" y="3117533"/>
            <a:chExt cx="1925827" cy="371275"/>
          </a:xfrm>
        </p:grpSpPr>
        <p:pic>
          <p:nvPicPr>
            <p:cNvPr id="91" name="Picture 90">
              <a:extLst>
                <a:ext uri="{FF2B5EF4-FFF2-40B4-BE49-F238E27FC236}">
                  <a16:creationId xmlns:a16="http://schemas.microsoft.com/office/drawing/2014/main" id="{9ECE07AD-4ECD-9E46-8A27-9C1516C0F9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1404" y="3128808"/>
              <a:ext cx="744194" cy="360000"/>
            </a:xfrm>
            <a:prstGeom prst="rect">
              <a:avLst/>
            </a:prstGeom>
          </p:spPr>
        </p:pic>
        <p:pic>
          <p:nvPicPr>
            <p:cNvPr id="93" name="Picture 92">
              <a:extLst>
                <a:ext uri="{FF2B5EF4-FFF2-40B4-BE49-F238E27FC236}">
                  <a16:creationId xmlns:a16="http://schemas.microsoft.com/office/drawing/2014/main" id="{0A1BA0C5-7A10-374D-8B8E-9A3D429901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9771" y="3117533"/>
              <a:ext cx="883961" cy="360000"/>
            </a:xfrm>
            <a:prstGeom prst="rect">
              <a:avLst/>
            </a:prstGeom>
          </p:spPr>
        </p:pic>
      </p:grpSp>
      <p:sp>
        <p:nvSpPr>
          <p:cNvPr id="12" name="TextBox 11">
            <a:extLst>
              <a:ext uri="{FF2B5EF4-FFF2-40B4-BE49-F238E27FC236}">
                <a16:creationId xmlns:a16="http://schemas.microsoft.com/office/drawing/2014/main" id="{DC539ACF-2600-0E42-ADCB-7AB172C03A5F}"/>
              </a:ext>
            </a:extLst>
          </p:cNvPr>
          <p:cNvSpPr txBox="1"/>
          <p:nvPr userDrawn="1"/>
        </p:nvSpPr>
        <p:spPr>
          <a:xfrm>
            <a:off x="539750" y="9881687"/>
            <a:ext cx="4370832" cy="246221"/>
          </a:xfrm>
          <a:prstGeom prst="rect">
            <a:avLst/>
          </a:prstGeom>
          <a:noFill/>
        </p:spPr>
        <p:txBody>
          <a:bodyPr wrap="square" lIns="0" tIns="0" rIns="0" bIns="0" rtlCol="0">
            <a:spAutoFit/>
          </a:bodyPr>
          <a:lstStyle/>
          <a:p>
            <a:r>
              <a:rPr lang="en-US" sz="1600" b="1" dirty="0">
                <a:solidFill>
                  <a:schemeClr val="accent1"/>
                </a:solidFill>
              </a:rPr>
              <a:t>www.essexfamilywellbeing.co.uk</a:t>
            </a:r>
          </a:p>
        </p:txBody>
      </p:sp>
      <p:pic>
        <p:nvPicPr>
          <p:cNvPr id="3" name="Picture 2">
            <a:extLst>
              <a:ext uri="{FF2B5EF4-FFF2-40B4-BE49-F238E27FC236}">
                <a16:creationId xmlns:a16="http://schemas.microsoft.com/office/drawing/2014/main" id="{657DA94E-02DF-3947-B38F-E50F3C064A59}"/>
              </a:ext>
            </a:extLst>
          </p:cNvPr>
          <p:cNvPicPr>
            <a:picLocks noChangeAspect="1"/>
          </p:cNvPicPr>
          <p:nvPr userDrawn="1"/>
        </p:nvPicPr>
        <p:blipFill>
          <a:blip r:embed="rId4"/>
          <a:stretch>
            <a:fillRect/>
          </a:stretch>
        </p:blipFill>
        <p:spPr>
          <a:xfrm>
            <a:off x="6233636" y="573196"/>
            <a:ext cx="768000" cy="360000"/>
          </a:xfrm>
          <a:prstGeom prst="rect">
            <a:avLst/>
          </a:prstGeom>
        </p:spPr>
      </p:pic>
      <p:pic>
        <p:nvPicPr>
          <p:cNvPr id="5" name="Picture 4">
            <a:extLst>
              <a:ext uri="{FF2B5EF4-FFF2-40B4-BE49-F238E27FC236}">
                <a16:creationId xmlns:a16="http://schemas.microsoft.com/office/drawing/2014/main" id="{39FE2227-ACC2-C044-AFF8-BFC6558590B1}"/>
              </a:ext>
            </a:extLst>
          </p:cNvPr>
          <p:cNvPicPr>
            <a:picLocks noChangeAspect="1"/>
          </p:cNvPicPr>
          <p:nvPr userDrawn="1"/>
        </p:nvPicPr>
        <p:blipFill>
          <a:blip r:embed="rId5"/>
          <a:stretch>
            <a:fillRect/>
          </a:stretch>
        </p:blipFill>
        <p:spPr>
          <a:xfrm>
            <a:off x="448310" y="396059"/>
            <a:ext cx="1542568" cy="774000"/>
          </a:xfrm>
          <a:prstGeom prst="rect">
            <a:avLst/>
          </a:prstGeom>
        </p:spPr>
      </p:pic>
      <p:sp>
        <p:nvSpPr>
          <p:cNvPr id="14" name="TextBox 13">
            <a:extLst>
              <a:ext uri="{FF2B5EF4-FFF2-40B4-BE49-F238E27FC236}">
                <a16:creationId xmlns:a16="http://schemas.microsoft.com/office/drawing/2014/main" id="{2B4EB0FA-16AC-7242-9450-1FA7177AB277}"/>
              </a:ext>
            </a:extLst>
          </p:cNvPr>
          <p:cNvSpPr txBox="1"/>
          <p:nvPr userDrawn="1"/>
        </p:nvSpPr>
        <p:spPr>
          <a:xfrm>
            <a:off x="5094097" y="9447679"/>
            <a:ext cx="2242928" cy="153888"/>
          </a:xfrm>
          <a:prstGeom prst="rect">
            <a:avLst/>
          </a:prstGeom>
          <a:noFill/>
        </p:spPr>
        <p:txBody>
          <a:bodyPr wrap="square" lIns="0" tIns="0" rIns="0" bIns="0" rtlCol="0">
            <a:spAutoFit/>
          </a:bodyPr>
          <a:lstStyle/>
          <a:p>
            <a:r>
              <a:rPr lang="en-US" sz="1000" b="0" dirty="0">
                <a:solidFill>
                  <a:schemeClr val="bg1"/>
                </a:solidFill>
              </a:rPr>
              <a:t>Services commissioned by:</a:t>
            </a:r>
          </a:p>
        </p:txBody>
      </p:sp>
    </p:spTree>
    <p:extLst>
      <p:ext uri="{BB962C8B-B14F-4D97-AF65-F5344CB8AC3E}">
        <p14:creationId xmlns:p14="http://schemas.microsoft.com/office/powerpoint/2010/main" val="2847141153"/>
      </p:ext>
    </p:extLst>
  </p:cSld>
  <p:clrMapOvr>
    <a:masterClrMapping/>
  </p:clrMapOvr>
  <p:extLst>
    <p:ext uri="{DCECCB84-F9BA-43D5-87BE-67443E8EF086}">
      <p15:sldGuideLst xmlns:p15="http://schemas.microsoft.com/office/powerpoint/2012/main">
        <p15:guide id="1" orient="horz" pos="351">
          <p15:clr>
            <a:srgbClr val="FBAE40"/>
          </p15:clr>
        </p15:guide>
        <p15:guide id="2" pos="2381">
          <p15:clr>
            <a:srgbClr val="FBAE40"/>
          </p15:clr>
        </p15:guide>
        <p15:guide id="3" pos="340">
          <p15:clr>
            <a:srgbClr val="FBAE40"/>
          </p15:clr>
        </p15:guide>
        <p15:guide id="4" pos="4422">
          <p15:clr>
            <a:srgbClr val="FBAE40"/>
          </p15:clr>
        </p15:guide>
        <p15:guide id="12" orient="horz" pos="6384">
          <p15:clr>
            <a:srgbClr val="FBAE40"/>
          </p15:clr>
        </p15:guide>
        <p15:guide id="13" orient="horz" pos="5940">
          <p15:clr>
            <a:srgbClr val="A4A3A4"/>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9730" y="2846200"/>
            <a:ext cx="6520220" cy="678385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31"/>
            <a:ext cx="1700927" cy="569239"/>
          </a:xfrm>
          <a:prstGeom prst="rect">
            <a:avLst/>
          </a:prstGeom>
        </p:spPr>
        <p:txBody>
          <a:bodyPr vert="horz" lIns="91440" tIns="45720" rIns="91440" bIns="45720" rtlCol="0" anchor="ctr"/>
          <a:lstStyle>
            <a:lvl1pPr algn="l">
              <a:defRPr sz="900">
                <a:solidFill>
                  <a:schemeClr val="tx1">
                    <a:tint val="75000"/>
                  </a:schemeClr>
                </a:solidFill>
              </a:defRPr>
            </a:lvl1pPr>
          </a:lstStyle>
          <a:p>
            <a:r>
              <a:rPr lang="ru-RU" dirty="0"/>
              <a:t>MM.DD.20XX</a:t>
            </a:r>
          </a:p>
        </p:txBody>
      </p:sp>
      <p:sp>
        <p:nvSpPr>
          <p:cNvPr id="5" name="Footer Placeholder 4"/>
          <p:cNvSpPr>
            <a:spLocks noGrp="1"/>
          </p:cNvSpPr>
          <p:nvPr>
            <p:ph type="ftr" sz="quarter" idx="3"/>
          </p:nvPr>
        </p:nvSpPr>
        <p:spPr>
          <a:xfrm>
            <a:off x="2504145" y="9909731"/>
            <a:ext cx="2551390" cy="569239"/>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dirty="0"/>
              <a:t>ADD A FOOTER</a:t>
            </a:r>
            <a:endParaRPr lang="ru-RU" dirty="0"/>
          </a:p>
        </p:txBody>
      </p:sp>
      <p:sp>
        <p:nvSpPr>
          <p:cNvPr id="6" name="Slide Number Placeholder 5"/>
          <p:cNvSpPr>
            <a:spLocks noGrp="1"/>
          </p:cNvSpPr>
          <p:nvPr>
            <p:ph type="sldNum" sz="quarter" idx="4"/>
          </p:nvPr>
        </p:nvSpPr>
        <p:spPr>
          <a:xfrm>
            <a:off x="5339021" y="9909731"/>
            <a:ext cx="1700927" cy="569239"/>
          </a:xfrm>
          <a:prstGeom prst="rect">
            <a:avLst/>
          </a:prstGeom>
        </p:spPr>
        <p:txBody>
          <a:bodyPr vert="horz" lIns="91440" tIns="45720" rIns="91440" bIns="45720" rtlCol="0" anchor="ctr"/>
          <a:lstStyle>
            <a:lvl1pPr algn="r">
              <a:defRPr sz="900">
                <a:solidFill>
                  <a:schemeClr val="tx1">
                    <a:tint val="75000"/>
                  </a:schemeClr>
                </a:solidFill>
              </a:defRPr>
            </a:lvl1pPr>
          </a:lstStyle>
          <a:p>
            <a:fld id="{C075BE66-B004-4B62-93B5-6C3A07EE5DEC}" type="slidenum">
              <a:rPr lang="ru-RU" smtClean="0"/>
              <a:t>‹#›</a:t>
            </a:fld>
            <a:endParaRPr lang="ru-RU" dirty="0"/>
          </a:p>
        </p:txBody>
      </p:sp>
    </p:spTree>
    <p:extLst>
      <p:ext uri="{BB962C8B-B14F-4D97-AF65-F5344CB8AC3E}">
        <p14:creationId xmlns:p14="http://schemas.microsoft.com/office/powerpoint/2010/main" val="212744287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fif"/><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BB17AA33-E5C3-75F7-5E8A-96C994582A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268" y="249453"/>
            <a:ext cx="2152332" cy="1343853"/>
          </a:xfrm>
          <a:prstGeom prst="rect">
            <a:avLst/>
          </a:prstGeom>
        </p:spPr>
      </p:pic>
      <p:pic>
        <p:nvPicPr>
          <p:cNvPr id="8" name="Picture 7">
            <a:extLst>
              <a:ext uri="{FF2B5EF4-FFF2-40B4-BE49-F238E27FC236}">
                <a16:creationId xmlns:a16="http://schemas.microsoft.com/office/drawing/2014/main" id="{4DCD93F9-9F40-F08B-7DE7-78F8FD30011E}"/>
              </a:ext>
            </a:extLst>
          </p:cNvPr>
          <p:cNvPicPr>
            <a:picLocks noChangeAspect="1"/>
          </p:cNvPicPr>
          <p:nvPr/>
        </p:nvPicPr>
        <p:blipFill>
          <a:blip r:embed="rId3"/>
          <a:stretch>
            <a:fillRect/>
          </a:stretch>
        </p:blipFill>
        <p:spPr>
          <a:xfrm>
            <a:off x="362268" y="9845247"/>
            <a:ext cx="3908129" cy="340896"/>
          </a:xfrm>
          <a:prstGeom prst="rect">
            <a:avLst/>
          </a:prstGeom>
        </p:spPr>
      </p:pic>
      <p:pic>
        <p:nvPicPr>
          <p:cNvPr id="10" name="Picture 9" descr="Text&#10;&#10;Description automatically generated with low confidence">
            <a:extLst>
              <a:ext uri="{FF2B5EF4-FFF2-40B4-BE49-F238E27FC236}">
                <a16:creationId xmlns:a16="http://schemas.microsoft.com/office/drawing/2014/main" id="{675DA103-2C2D-0F40-781D-E38563956DC8}"/>
              </a:ext>
            </a:extLst>
          </p:cNvPr>
          <p:cNvPicPr>
            <a:picLocks noChangeAspect="1"/>
          </p:cNvPicPr>
          <p:nvPr/>
        </p:nvPicPr>
        <p:blipFill>
          <a:blip r:embed="rId4"/>
          <a:stretch>
            <a:fillRect/>
          </a:stretch>
        </p:blipFill>
        <p:spPr>
          <a:xfrm>
            <a:off x="3243700" y="614493"/>
            <a:ext cx="2771748" cy="696160"/>
          </a:xfrm>
          <a:prstGeom prst="rect">
            <a:avLst/>
          </a:prstGeom>
        </p:spPr>
      </p:pic>
      <p:sp>
        <p:nvSpPr>
          <p:cNvPr id="2" name="TextBox 1">
            <a:extLst>
              <a:ext uri="{FF2B5EF4-FFF2-40B4-BE49-F238E27FC236}">
                <a16:creationId xmlns:a16="http://schemas.microsoft.com/office/drawing/2014/main" id="{ED10E745-CCCE-476C-9B92-37E48B501483}"/>
              </a:ext>
            </a:extLst>
          </p:cNvPr>
          <p:cNvSpPr txBox="1"/>
          <p:nvPr/>
        </p:nvSpPr>
        <p:spPr>
          <a:xfrm>
            <a:off x="362268" y="9845247"/>
            <a:ext cx="4209732" cy="393954"/>
          </a:xfrm>
          <a:prstGeom prst="rect">
            <a:avLst/>
          </a:prstGeom>
          <a:solidFill>
            <a:schemeClr val="bg1"/>
          </a:solidFill>
        </p:spPr>
        <p:txBody>
          <a:bodyPr wrap="square" rtlCol="0">
            <a:spAutoFit/>
          </a:bodyPr>
          <a:lstStyle/>
          <a:p>
            <a:endParaRPr lang="en-GB" dirty="0">
              <a:solidFill>
                <a:schemeClr val="bg1"/>
              </a:solidFill>
            </a:endParaRPr>
          </a:p>
        </p:txBody>
      </p:sp>
      <p:sp>
        <p:nvSpPr>
          <p:cNvPr id="4" name="TextBox 3">
            <a:extLst>
              <a:ext uri="{FF2B5EF4-FFF2-40B4-BE49-F238E27FC236}">
                <a16:creationId xmlns:a16="http://schemas.microsoft.com/office/drawing/2014/main" id="{71EF1240-25E2-877E-53E3-ED4CEE7E1C48}"/>
              </a:ext>
            </a:extLst>
          </p:cNvPr>
          <p:cNvSpPr txBox="1"/>
          <p:nvPr/>
        </p:nvSpPr>
        <p:spPr>
          <a:xfrm>
            <a:off x="675533" y="2267123"/>
            <a:ext cx="6097765" cy="8094524"/>
          </a:xfrm>
          <a:prstGeom prst="rect">
            <a:avLst/>
          </a:prstGeom>
          <a:noFill/>
        </p:spPr>
        <p:txBody>
          <a:bodyPr wrap="square">
            <a:spAutoFit/>
          </a:bodyPr>
          <a:lstStyle/>
          <a:p>
            <a:r>
              <a:rPr lang="en-GB" sz="2000" b="1" dirty="0">
                <a:effectLst/>
                <a:latin typeface="Avenir book"/>
                <a:ea typeface="Aptos" panose="020B0004020202020204" pitchFamily="34" charset="0"/>
                <a:cs typeface="Aptos" panose="020B0004020202020204" pitchFamily="34" charset="0"/>
              </a:rPr>
              <a:t>The Essex Child and Family Wellbeing Services </a:t>
            </a:r>
            <a:r>
              <a:rPr lang="en-GB" sz="2000" dirty="0">
                <a:effectLst/>
                <a:latin typeface="Avenir book"/>
                <a:ea typeface="Aptos" panose="020B0004020202020204" pitchFamily="34" charset="0"/>
                <a:cs typeface="Aptos" panose="020B0004020202020204" pitchFamily="34" charset="0"/>
              </a:rPr>
              <a:t>have a dedicated school age team service for all children and their families from the age of 5 years up until they turn 19 years (or 25yrs for those with SEN).</a:t>
            </a:r>
          </a:p>
          <a:p>
            <a:r>
              <a:rPr lang="en-GB" sz="800" dirty="0">
                <a:effectLst/>
                <a:latin typeface="Avenir book"/>
                <a:ea typeface="Aptos" panose="020B0004020202020204" pitchFamily="34" charset="0"/>
                <a:cs typeface="Aptos" panose="020B0004020202020204" pitchFamily="34" charset="0"/>
              </a:rPr>
              <a:t> </a:t>
            </a:r>
          </a:p>
          <a:p>
            <a:r>
              <a:rPr lang="en-GB" sz="2000" dirty="0">
                <a:effectLst/>
                <a:latin typeface="Avenir book"/>
                <a:ea typeface="Aptos" panose="020B0004020202020204" pitchFamily="34" charset="0"/>
                <a:cs typeface="Aptos" panose="020B0004020202020204" pitchFamily="34" charset="0"/>
              </a:rPr>
              <a:t>The School Age Team consists of Specialist Community Public Health Nurses, School Nurses, Children and Young Person’s Practitioners, and Healthy Family Support Practitioners who specialise in delivering care and support to school-aged children, young people, and their families within Schools, family homes, our Family Hubs and Delivery Sites and other community settings.</a:t>
            </a:r>
          </a:p>
          <a:p>
            <a:r>
              <a:rPr lang="en-GB" sz="2000" dirty="0">
                <a:effectLst/>
                <a:latin typeface="Avenir book"/>
                <a:ea typeface="Aptos" panose="020B0004020202020204" pitchFamily="34" charset="0"/>
                <a:cs typeface="Aptos" panose="020B0004020202020204" pitchFamily="34" charset="0"/>
              </a:rPr>
              <a:t> </a:t>
            </a:r>
            <a:endParaRPr lang="en-GB" sz="800" dirty="0">
              <a:effectLst/>
              <a:latin typeface="Avenir book"/>
              <a:ea typeface="Aptos" panose="020B0004020202020204" pitchFamily="34" charset="0"/>
              <a:cs typeface="Aptos" panose="020B0004020202020204" pitchFamily="34" charset="0"/>
            </a:endParaRPr>
          </a:p>
          <a:p>
            <a:r>
              <a:rPr lang="en-GB" sz="2000" b="1" dirty="0">
                <a:latin typeface="Avenir book"/>
                <a:ea typeface="Aptos" panose="020B0004020202020204" pitchFamily="34" charset="0"/>
                <a:cs typeface="Aptos" panose="020B0004020202020204" pitchFamily="34" charset="0"/>
              </a:rPr>
              <a:t>Support offered</a:t>
            </a:r>
          </a:p>
          <a:p>
            <a:pPr marL="285750" indent="-285750">
              <a:buFont typeface="Arial" panose="020B0604020202020204" pitchFamily="34" charset="0"/>
              <a:buChar char="•"/>
            </a:pPr>
            <a:r>
              <a:rPr lang="en-GB" sz="2000" b="0" dirty="0">
                <a:solidFill>
                  <a:srgbClr val="3C3C3B"/>
                </a:solidFill>
                <a:effectLst/>
                <a:highlight>
                  <a:srgbClr val="FFFFFF"/>
                </a:highlight>
                <a:latin typeface="Avenir book"/>
              </a:rPr>
              <a:t>Emotional health and wellbeing</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Improving sleep</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Nutritional support</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Physical health complaints</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Sexual health</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Health needs assessment</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Managing health conditions</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Personal hygiene</a:t>
            </a:r>
          </a:p>
          <a:p>
            <a:pPr marL="285750" indent="-285750" algn="l" fontAlgn="base">
              <a:buFont typeface="Arial" panose="020B0604020202020204" pitchFamily="34" charset="0"/>
              <a:buChar char="•"/>
            </a:pPr>
            <a:r>
              <a:rPr lang="en-GB" sz="2000" b="0" dirty="0">
                <a:solidFill>
                  <a:srgbClr val="3C3C3B"/>
                </a:solidFill>
                <a:effectLst/>
                <a:highlight>
                  <a:srgbClr val="FFFFFF"/>
                </a:highlight>
                <a:latin typeface="Avenir book"/>
              </a:rPr>
              <a:t>And much more- signposting, advice, and support</a:t>
            </a:r>
          </a:p>
          <a:p>
            <a:endParaRPr lang="en-GB" sz="800" dirty="0">
              <a:effectLst/>
              <a:latin typeface="Avenir book"/>
              <a:ea typeface="Aptos" panose="020B0004020202020204" pitchFamily="34" charset="0"/>
              <a:cs typeface="Aptos" panose="020B0004020202020204" pitchFamily="34" charset="0"/>
            </a:endParaRPr>
          </a:p>
          <a:p>
            <a:r>
              <a:rPr lang="en-GB" sz="1800" b="1" i="0" dirty="0">
                <a:solidFill>
                  <a:srgbClr val="B52259"/>
                </a:solidFill>
                <a:effectLst/>
                <a:highlight>
                  <a:srgbClr val="FFFFFF"/>
                </a:highlight>
                <a:latin typeface="inherit"/>
              </a:rPr>
              <a:t>Contact the school nurse team on </a:t>
            </a:r>
          </a:p>
          <a:p>
            <a:r>
              <a:rPr lang="en-GB" sz="1800" b="1" i="0" dirty="0">
                <a:solidFill>
                  <a:srgbClr val="B52259"/>
                </a:solidFill>
                <a:effectLst/>
                <a:highlight>
                  <a:srgbClr val="FFFFFF"/>
                </a:highlight>
                <a:latin typeface="inherit"/>
              </a:rPr>
              <a:t>Tel:</a:t>
            </a:r>
            <a:r>
              <a:rPr lang="en-GB" sz="1800" b="1" i="0" dirty="0">
                <a:solidFill>
                  <a:srgbClr val="B52259"/>
                </a:solidFill>
                <a:effectLst/>
                <a:highlight>
                  <a:srgbClr val="FFFFFF"/>
                </a:highlight>
                <a:latin typeface="avenir-heavy"/>
              </a:rPr>
              <a:t>0300 247 0015</a:t>
            </a:r>
          </a:p>
          <a:p>
            <a:r>
              <a:rPr lang="en-GB" sz="1800" b="1" i="0" dirty="0">
                <a:solidFill>
                  <a:srgbClr val="B52259"/>
                </a:solidFill>
                <a:effectLst/>
                <a:highlight>
                  <a:srgbClr val="FFFFFF"/>
                </a:highlight>
                <a:latin typeface="inherit"/>
              </a:rPr>
              <a:t>(Mon-Fri  9am-5pm)</a:t>
            </a:r>
          </a:p>
        </p:txBody>
      </p:sp>
      <p:sp>
        <p:nvSpPr>
          <p:cNvPr id="12" name="TextBox 11">
            <a:extLst>
              <a:ext uri="{FF2B5EF4-FFF2-40B4-BE49-F238E27FC236}">
                <a16:creationId xmlns:a16="http://schemas.microsoft.com/office/drawing/2014/main" id="{6DEBBF1B-E3EE-15FB-96DA-B8684A608A9A}"/>
              </a:ext>
            </a:extLst>
          </p:cNvPr>
          <p:cNvSpPr txBox="1"/>
          <p:nvPr/>
        </p:nvSpPr>
        <p:spPr>
          <a:xfrm>
            <a:off x="604096" y="1310653"/>
            <a:ext cx="6593311" cy="1015663"/>
          </a:xfrm>
          <a:prstGeom prst="rect">
            <a:avLst/>
          </a:prstGeom>
          <a:noFill/>
        </p:spPr>
        <p:txBody>
          <a:bodyPr wrap="square">
            <a:spAutoFit/>
          </a:bodyPr>
          <a:lstStyle/>
          <a:p>
            <a:pPr algn="l" fontAlgn="base"/>
            <a:r>
              <a:rPr lang="en-GB" sz="6000" b="1" i="0" dirty="0">
                <a:solidFill>
                  <a:srgbClr val="B52159"/>
                </a:solidFill>
                <a:effectLst/>
                <a:highlight>
                  <a:srgbClr val="FFFFFF"/>
                </a:highlight>
                <a:latin typeface="avenir-black"/>
              </a:rPr>
              <a:t>Sch</a:t>
            </a:r>
            <a:r>
              <a:rPr lang="en-GB" sz="6000" b="1" dirty="0">
                <a:solidFill>
                  <a:srgbClr val="B52159"/>
                </a:solidFill>
                <a:highlight>
                  <a:srgbClr val="FFFFFF"/>
                </a:highlight>
                <a:latin typeface="avenir-black"/>
              </a:rPr>
              <a:t>ool Age </a:t>
            </a:r>
            <a:r>
              <a:rPr lang="en-GB" sz="6000" b="1" i="0" dirty="0">
                <a:solidFill>
                  <a:srgbClr val="B52159"/>
                </a:solidFill>
                <a:effectLst/>
                <a:highlight>
                  <a:srgbClr val="FFFFFF"/>
                </a:highlight>
                <a:latin typeface="avenir-black"/>
              </a:rPr>
              <a:t>Team</a:t>
            </a:r>
          </a:p>
        </p:txBody>
      </p:sp>
    </p:spTree>
    <p:extLst>
      <p:ext uri="{BB962C8B-B14F-4D97-AF65-F5344CB8AC3E}">
        <p14:creationId xmlns:p14="http://schemas.microsoft.com/office/powerpoint/2010/main" val="2756080241"/>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95C11F"/>
      </a:dk2>
      <a:lt2>
        <a:srgbClr val="AA3467"/>
      </a:lt2>
      <a:accent1>
        <a:srgbClr val="ED1A37"/>
      </a:accent1>
      <a:accent2>
        <a:srgbClr val="82C0D2"/>
      </a:accent2>
      <a:accent3>
        <a:srgbClr val="808285"/>
      </a:accent3>
      <a:accent4>
        <a:srgbClr val="FFDE47"/>
      </a:accent4>
      <a:accent5>
        <a:srgbClr val="47BCAF"/>
      </a:accent5>
      <a:accent6>
        <a:srgbClr val="F79646"/>
      </a:accent6>
      <a:hlink>
        <a:srgbClr val="0000FF"/>
      </a:hlink>
      <a:folHlink>
        <a:srgbClr val="AA3467"/>
      </a:folHlink>
    </a:clrScheme>
    <a:fontScheme name="Custom 16">
      <a:majorFont>
        <a:latin typeface="Century Gothic"/>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Essex_A4_poster_template" id="{CD47C59E-DC59-CC44-9069-7593D6C589E4}" vid="{00D7D7F2-6FA6-2B4F-96C2-A6BA301D2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876C9F910FED8498A2D61A97CE2412D" ma:contentTypeVersion="8" ma:contentTypeDescription="Create a new document." ma:contentTypeScope="" ma:versionID="a1b5966c9e4abee31210407ac4cd7964">
  <xsd:schema xmlns:xsd="http://www.w3.org/2001/XMLSchema" xmlns:xs="http://www.w3.org/2001/XMLSchema" xmlns:p="http://schemas.microsoft.com/office/2006/metadata/properties" xmlns:ns2="84753cb1-c428-48d8-a8c5-d0f3c439875e" xmlns:ns3="6acc6900-8613-4e2c-a36c-8c15fca13887" targetNamespace="http://schemas.microsoft.com/office/2006/metadata/properties" ma:root="true" ma:fieldsID="66f0d5d7ecf0a700eca7dc24a5e8ebb5" ns2:_="" ns3:_="">
    <xsd:import namespace="84753cb1-c428-48d8-a8c5-d0f3c439875e"/>
    <xsd:import namespace="6acc6900-8613-4e2c-a36c-8c15fca13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753cb1-c428-48d8-a8c5-d0f3c43987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cc6900-8613-4e2c-a36c-8c15fca1388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4B622E-5F8A-4135-A109-F06CA7ACEDA7}">
  <ds:schemaRefs>
    <ds:schemaRef ds:uri="http://schemas.microsoft.com/sharepoint/v3/contenttype/forms"/>
  </ds:schemaRefs>
</ds:datastoreItem>
</file>

<file path=customXml/itemProps2.xml><?xml version="1.0" encoding="utf-8"?>
<ds:datastoreItem xmlns:ds="http://schemas.openxmlformats.org/officeDocument/2006/customXml" ds:itemID="{E1FCC3CC-380B-4890-AC72-2D26E021AC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753cb1-c428-48d8-a8c5-d0f3c439875e"/>
    <ds:schemaRef ds:uri="6acc6900-8613-4e2c-a36c-8c15fca13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DD9C48-C15B-4063-BBC7-6EBD3EDB4A61}">
  <ds:schemaRef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elements/1.1/"/>
    <ds:schemaRef ds:uri="http://purl.org/dc/terms/"/>
    <ds:schemaRef ds:uri="http://purl.org/dc/dcmitype/"/>
    <ds:schemaRef ds:uri="http://schemas.microsoft.com/office/infopath/2007/PartnerControls"/>
    <ds:schemaRef ds:uri="6acc6900-8613-4e2c-a36c-8c15fca13887"/>
    <ds:schemaRef ds:uri="84753cb1-c428-48d8-a8c5-d0f3c439875e"/>
  </ds:schemaRefs>
</ds:datastoreItem>
</file>

<file path=docProps/app.xml><?xml version="1.0" encoding="utf-8"?>
<Properties xmlns="http://schemas.openxmlformats.org/officeDocument/2006/extended-properties" xmlns:vt="http://schemas.openxmlformats.org/officeDocument/2006/docPropsVTypes">
  <Template/>
  <TotalTime>0</TotalTime>
  <Words>152</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Avenir book</vt:lpstr>
      <vt:lpstr>avenir-black</vt:lpstr>
      <vt:lpstr>avenir-heavy</vt:lpstr>
      <vt:lpstr>Calibri</vt:lpstr>
      <vt:lpstr>inherit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2018-07-05T20:06:57Z</dcterms:created>
  <dcterms:modified xsi:type="dcterms:W3CDTF">2024-06-25T13:16:54Z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0x0101001876C9F910FED8498A2D61A97CE2412D</vt:lpwstr>
  </property>
</Properties>
</file>